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</p:sldIdLst>
  <p:sldSz cx="9753600" cy="7315200"/>
  <p:notesSz cx="6858000" cy="9144000"/>
  <p:embeddedFontLst>
    <p:embeddedFont>
      <p:font typeface="Norwester" charset="1" panose="00000506000000000000"/>
      <p:regular r:id="rId6"/>
    </p:embeddedFont>
    <p:embeddedFont>
      <p:font typeface="Glacial Indifference" charset="1" panose="00000000000000000000"/>
      <p:regular r:id="rId7"/>
      <p:bold r:id="rId8"/>
      <p:italic r:id="rId9"/>
    </p:embeddedFont>
    <p:embeddedFont>
      <p:font typeface="Arimo" charset="1" panose="020B0604020202020204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19" Target="slides/slide6.xml" Type="http://schemas.openxmlformats.org/officeDocument/2006/relationships/slide"/><Relationship Id="rId2" Target="presProps.xml" Type="http://schemas.openxmlformats.org/officeDocument/2006/relationships/presProps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slides/slide9.xml" Type="http://schemas.openxmlformats.org/officeDocument/2006/relationships/slide"/><Relationship Id="rId23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11.jpeg" Type="http://schemas.openxmlformats.org/officeDocument/2006/relationships/image"/><Relationship Id="rId5" Target="../media/image1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300" y="-114300"/>
            <a:ext cx="9982200" cy="7543800"/>
            <a:chOff x="0" y="0"/>
            <a:chExt cx="13309600" cy="100584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50000"/>
            </a:blip>
            <a:srcRect l="0" t="0" r="10020" b="0"/>
            <a:stretch>
              <a:fillRect/>
            </a:stretch>
          </p:blipFill>
          <p:spPr>
            <a:xfrm>
              <a:off x="0" y="0"/>
              <a:ext cx="13309600" cy="100584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1809750" cy="683578"/>
            <a:chOff x="0" y="0"/>
            <a:chExt cx="2902491" cy="1096328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2902491" cy="1096328"/>
            </a:xfrm>
            <a:custGeom>
              <a:avLst/>
              <a:gdLst/>
              <a:ahLst/>
              <a:cxnLst/>
              <a:rect r="r" b="b" t="t" l="l"/>
              <a:pathLst>
                <a:path h="1096328" w="2902491">
                  <a:moveTo>
                    <a:pt x="2902491" y="279400"/>
                  </a:moveTo>
                  <a:lnTo>
                    <a:pt x="2902491" y="0"/>
                  </a:lnTo>
                  <a:lnTo>
                    <a:pt x="0" y="0"/>
                  </a:lnTo>
                  <a:lnTo>
                    <a:pt x="0" y="1096328"/>
                  </a:lnTo>
                  <a:lnTo>
                    <a:pt x="2902491" y="1096328"/>
                  </a:lnTo>
                  <a:lnTo>
                    <a:pt x="2902491" y="279400"/>
                  </a:lnTo>
                  <a:close/>
                  <a:moveTo>
                    <a:pt x="2823751" y="279400"/>
                  </a:moveTo>
                  <a:lnTo>
                    <a:pt x="2823751" y="1017588"/>
                  </a:lnTo>
                  <a:lnTo>
                    <a:pt x="78740" y="1017588"/>
                  </a:lnTo>
                  <a:lnTo>
                    <a:pt x="78740" y="78740"/>
                  </a:lnTo>
                  <a:lnTo>
                    <a:pt x="2823751" y="78740"/>
                  </a:lnTo>
                  <a:lnTo>
                    <a:pt x="2823751" y="279400"/>
                  </a:lnTo>
                  <a:close/>
                </a:path>
              </a:pathLst>
            </a:custGeom>
            <a:solidFill>
              <a:srgbClr val="FFDD6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00100" y="819269"/>
            <a:ext cx="1543050" cy="342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9"/>
              </a:lnSpc>
            </a:pPr>
            <a:r>
              <a:rPr lang="en-US" b="true" sz="1509" spc="226">
                <a:solidFill>
                  <a:srgbClr val="FFFFFF"/>
                </a:solidFill>
                <a:latin typeface="Glacial Indifference"/>
              </a:rPr>
              <a:t>ANY+</a:t>
            </a:r>
          </a:p>
          <a:p>
            <a:pPr algn="ctr">
              <a:lnSpc>
                <a:spcPts val="1539"/>
              </a:lnSpc>
            </a:pPr>
            <a:r>
              <a:rPr lang="en-US" b="true" sz="1509" spc="226">
                <a:solidFill>
                  <a:srgbClr val="FFFFFF"/>
                </a:solidFill>
                <a:latin typeface="Glacial Indifference"/>
              </a:rPr>
              <a:t>SOLUTIONS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3390900" y="2339912"/>
            <a:ext cx="5695950" cy="4314111"/>
            <a:chOff x="0" y="0"/>
            <a:chExt cx="7594600" cy="575214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42875"/>
              <a:ext cx="7594600" cy="32693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7172"/>
                </a:lnSpc>
              </a:pPr>
              <a:r>
                <a:rPr lang="en-US" sz="7244">
                  <a:solidFill>
                    <a:srgbClr val="FFDD61"/>
                  </a:solidFill>
                  <a:latin typeface="Norwester"/>
                </a:rPr>
                <a:t>2018</a:t>
              </a:r>
            </a:p>
            <a:p>
              <a:pPr algn="r">
                <a:lnSpc>
                  <a:spcPts val="7172"/>
                </a:lnSpc>
              </a:pPr>
              <a:r>
                <a:rPr lang="en-US" sz="7244">
                  <a:solidFill>
                    <a:srgbClr val="FFDD61"/>
                  </a:solidFill>
                  <a:latin typeface="Norwester"/>
                </a:rPr>
                <a:t>MARKETING PROPOSAL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821218"/>
              <a:ext cx="7594600" cy="6243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509"/>
                </a:lnSpc>
              </a:pPr>
              <a:r>
                <a:rPr lang="en-US" sz="3219">
                  <a:solidFill>
                    <a:srgbClr val="FFFFFF"/>
                  </a:solidFill>
                  <a:latin typeface="Norwester"/>
                </a:rPr>
                <a:t>for Health in a Box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089589"/>
              <a:ext cx="7594600" cy="6625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191"/>
                </a:lnSpc>
              </a:pPr>
              <a:r>
                <a:rPr lang="en-US" sz="1811" spc="199">
                  <a:solidFill>
                    <a:srgbClr val="FFDD61"/>
                  </a:solidFill>
                  <a:latin typeface="Glacial Indifference"/>
                </a:rPr>
                <a:t>PRESENTED BY</a:t>
              </a:r>
            </a:p>
            <a:p>
              <a:pPr algn="r">
                <a:lnSpc>
                  <a:spcPts val="2191"/>
                </a:lnSpc>
              </a:pPr>
              <a:r>
                <a:rPr lang="en-US" sz="1811" spc="199">
                  <a:solidFill>
                    <a:srgbClr val="FFDD61"/>
                  </a:solidFill>
                  <a:latin typeface="Glacial Indifference"/>
                </a:rPr>
                <a:t>MICHAEL PETERSON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300" y="-114300"/>
            <a:ext cx="9982200" cy="7543800"/>
            <a:chOff x="0" y="0"/>
            <a:chExt cx="13309600" cy="100584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50000"/>
            </a:blip>
            <a:srcRect l="0" t="7794" r="0" b="35526"/>
            <a:stretch>
              <a:fillRect/>
            </a:stretch>
          </p:blipFill>
          <p:spPr>
            <a:xfrm>
              <a:off x="0" y="0"/>
              <a:ext cx="13309600" cy="100584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666750" y="666750"/>
            <a:ext cx="1809750" cy="683578"/>
            <a:chOff x="0" y="0"/>
            <a:chExt cx="2902491" cy="1096328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2902491" cy="1096328"/>
            </a:xfrm>
            <a:custGeom>
              <a:avLst/>
              <a:gdLst/>
              <a:ahLst/>
              <a:cxnLst/>
              <a:rect r="r" b="b" t="t" l="l"/>
              <a:pathLst>
                <a:path h="1096328" w="2902491">
                  <a:moveTo>
                    <a:pt x="2902491" y="279400"/>
                  </a:moveTo>
                  <a:lnTo>
                    <a:pt x="2902491" y="0"/>
                  </a:lnTo>
                  <a:lnTo>
                    <a:pt x="0" y="0"/>
                  </a:lnTo>
                  <a:lnTo>
                    <a:pt x="0" y="1096328"/>
                  </a:lnTo>
                  <a:lnTo>
                    <a:pt x="2902491" y="1096328"/>
                  </a:lnTo>
                  <a:lnTo>
                    <a:pt x="2902491" y="279400"/>
                  </a:lnTo>
                  <a:close/>
                  <a:moveTo>
                    <a:pt x="2823751" y="279400"/>
                  </a:moveTo>
                  <a:lnTo>
                    <a:pt x="2823751" y="1017588"/>
                  </a:lnTo>
                  <a:lnTo>
                    <a:pt x="78740" y="1017588"/>
                  </a:lnTo>
                  <a:lnTo>
                    <a:pt x="78740" y="78740"/>
                  </a:lnTo>
                  <a:lnTo>
                    <a:pt x="2823751" y="78740"/>
                  </a:lnTo>
                  <a:lnTo>
                    <a:pt x="2823751" y="279400"/>
                  </a:lnTo>
                  <a:close/>
                </a:path>
              </a:pathLst>
            </a:custGeom>
            <a:solidFill>
              <a:srgbClr val="FFDD6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00100" y="819269"/>
            <a:ext cx="1543050" cy="342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9"/>
              </a:lnSpc>
            </a:pPr>
            <a:r>
              <a:rPr lang="en-US" b="true" sz="1509" spc="226">
                <a:solidFill>
                  <a:srgbClr val="FFFFFF"/>
                </a:solidFill>
                <a:latin typeface="Glacial Indifference"/>
              </a:rPr>
              <a:t>ANY+</a:t>
            </a:r>
          </a:p>
          <a:p>
            <a:pPr algn="ctr">
              <a:lnSpc>
                <a:spcPts val="1539"/>
              </a:lnSpc>
            </a:pPr>
            <a:r>
              <a:rPr lang="en-US" b="true" sz="1509" spc="226">
                <a:solidFill>
                  <a:srgbClr val="FFFFFF"/>
                </a:solidFill>
                <a:latin typeface="Glacial Indifference"/>
              </a:rPr>
              <a:t>SOLUTIONS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90900" y="3625787"/>
            <a:ext cx="5695950" cy="1511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172"/>
              </a:lnSpc>
            </a:pPr>
            <a:r>
              <a:rPr lang="en-US" sz="7244">
                <a:solidFill>
                  <a:srgbClr val="FFFFFF"/>
                </a:solidFill>
                <a:latin typeface="Norwester"/>
              </a:rPr>
              <a:t>THANK YOU FOR YOUR TIME!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390900" y="5871353"/>
            <a:ext cx="5695950" cy="773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91"/>
              </a:lnSpc>
            </a:pPr>
            <a:r>
              <a:rPr lang="en-US" sz="1811" spc="199">
                <a:solidFill>
                  <a:srgbClr val="FFDD61"/>
                </a:solidFill>
                <a:latin typeface="Glacial Indifference"/>
              </a:rPr>
              <a:t>FOR COMMENTS, PLEASE</a:t>
            </a:r>
          </a:p>
          <a:p>
            <a:pPr algn="r">
              <a:lnSpc>
                <a:spcPts val="2191"/>
              </a:lnSpc>
            </a:pPr>
            <a:r>
              <a:rPr lang="en-US" sz="1811" spc="199">
                <a:solidFill>
                  <a:srgbClr val="FFDD61"/>
                </a:solidFill>
                <a:latin typeface="Glacial Indifference"/>
              </a:rPr>
              <a:t>CONTACT US AT 987-654-321 OR HELLO@REALLYGREATSITE.COM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2500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90500" y="4743450"/>
            <a:ext cx="10077450" cy="2743148"/>
            <a:chOff x="0" y="0"/>
            <a:chExt cx="13436600" cy="3657531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3436600" cy="3657531"/>
            </a:xfrm>
            <a:custGeom>
              <a:avLst/>
              <a:gdLst/>
              <a:ahLst/>
              <a:cxnLst/>
              <a:rect r="r" b="b" t="t" l="l"/>
              <a:pathLst>
                <a:path h="3657531" w="13436600">
                  <a:moveTo>
                    <a:pt x="0" y="0"/>
                  </a:moveTo>
                  <a:lnTo>
                    <a:pt x="13436600" y="0"/>
                  </a:lnTo>
                  <a:lnTo>
                    <a:pt x="13436600" y="3657531"/>
                  </a:lnTo>
                  <a:lnTo>
                    <a:pt x="0" y="365753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85800" y="5330523"/>
            <a:ext cx="8420100" cy="1367290"/>
            <a:chOff x="0" y="0"/>
            <a:chExt cx="11226800" cy="182305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725"/>
              <a:ext cx="4851400" cy="11935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83"/>
                </a:lnSpc>
              </a:pPr>
              <a:r>
                <a:rPr lang="en-US" sz="4226">
                  <a:solidFill>
                    <a:srgbClr val="EB4B21"/>
                  </a:solidFill>
                  <a:latin typeface="Norwester"/>
                </a:rPr>
                <a:t>ABOUT HEALTH IN A BOX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5461000" y="21368"/>
              <a:ext cx="5765800" cy="18016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89"/>
                </a:lnSpc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Health in a Box is a food delivery service of fresh, low-carb meals. They deliver breakfast, lunch and dinner meals in 5 cities.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553450" y="6772275"/>
            <a:ext cx="1097851" cy="414680"/>
            <a:chOff x="0" y="0"/>
            <a:chExt cx="2902491" cy="1096328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2902491" cy="1096328"/>
            </a:xfrm>
            <a:custGeom>
              <a:avLst/>
              <a:gdLst/>
              <a:ahLst/>
              <a:cxnLst/>
              <a:rect r="r" b="b" t="t" l="l"/>
              <a:pathLst>
                <a:path h="1096328" w="2902491">
                  <a:moveTo>
                    <a:pt x="2902491" y="279400"/>
                  </a:moveTo>
                  <a:lnTo>
                    <a:pt x="2902491" y="0"/>
                  </a:lnTo>
                  <a:lnTo>
                    <a:pt x="0" y="0"/>
                  </a:lnTo>
                  <a:lnTo>
                    <a:pt x="0" y="1096328"/>
                  </a:lnTo>
                  <a:lnTo>
                    <a:pt x="2902491" y="1096328"/>
                  </a:lnTo>
                  <a:lnTo>
                    <a:pt x="2902491" y="279400"/>
                  </a:lnTo>
                  <a:close/>
                  <a:moveTo>
                    <a:pt x="2823751" y="279400"/>
                  </a:moveTo>
                  <a:lnTo>
                    <a:pt x="2823751" y="1017588"/>
                  </a:lnTo>
                  <a:lnTo>
                    <a:pt x="78740" y="1017588"/>
                  </a:lnTo>
                  <a:lnTo>
                    <a:pt x="78740" y="78740"/>
                  </a:lnTo>
                  <a:lnTo>
                    <a:pt x="2823751" y="78740"/>
                  </a:lnTo>
                  <a:lnTo>
                    <a:pt x="2823751" y="279400"/>
                  </a:lnTo>
                  <a:close/>
                </a:path>
              </a:pathLst>
            </a:custGeom>
            <a:solidFill>
              <a:srgbClr val="FFDD6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8634344" y="6862766"/>
            <a:ext cx="936062" cy="20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ANY+</a:t>
            </a:r>
          </a:p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SOLUTIONS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4B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4300" y="-114300"/>
            <a:ext cx="9982200" cy="7543800"/>
            <a:chOff x="0" y="0"/>
            <a:chExt cx="13309600" cy="100584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50000"/>
            </a:blip>
            <a:srcRect l="7186" t="0" r="2833" b="0"/>
            <a:stretch>
              <a:fillRect/>
            </a:stretch>
          </p:blipFill>
          <p:spPr>
            <a:xfrm>
              <a:off x="0" y="0"/>
              <a:ext cx="13309600" cy="100584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66675" y="1866899"/>
            <a:ext cx="9886572" cy="3581400"/>
            <a:chOff x="0" y="0"/>
            <a:chExt cx="13182096" cy="477520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3182096" cy="4775200"/>
            </a:xfrm>
            <a:custGeom>
              <a:avLst/>
              <a:gdLst/>
              <a:ahLst/>
              <a:cxnLst/>
              <a:rect r="r" b="b" t="t" l="l"/>
              <a:pathLst>
                <a:path h="4775200" w="13182096">
                  <a:moveTo>
                    <a:pt x="0" y="0"/>
                  </a:moveTo>
                  <a:lnTo>
                    <a:pt x="13182096" y="0"/>
                  </a:lnTo>
                  <a:lnTo>
                    <a:pt x="13182096" y="4775200"/>
                  </a:lnTo>
                  <a:lnTo>
                    <a:pt x="0" y="47752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095625" y="2453972"/>
            <a:ext cx="3638550" cy="2338840"/>
            <a:chOff x="0" y="0"/>
            <a:chExt cx="4851400" cy="311845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85725"/>
              <a:ext cx="4851400" cy="11935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83"/>
                </a:lnSpc>
              </a:pPr>
              <a:r>
                <a:rPr lang="en-US" sz="4226">
                  <a:solidFill>
                    <a:srgbClr val="EB4B21"/>
                  </a:solidFill>
                  <a:latin typeface="Norwester"/>
                </a:rPr>
                <a:t>CURRENT SITUATION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773968"/>
              <a:ext cx="4851400" cy="13444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89"/>
                </a:lnSpc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Health in a Box currently has 400 customers per week, which is below the projected 1,500.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553450" y="6772275"/>
            <a:ext cx="1097851" cy="414680"/>
            <a:chOff x="0" y="0"/>
            <a:chExt cx="2902491" cy="1096328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2902491" cy="1096328"/>
            </a:xfrm>
            <a:custGeom>
              <a:avLst/>
              <a:gdLst/>
              <a:ahLst/>
              <a:cxnLst/>
              <a:rect r="r" b="b" t="t" l="l"/>
              <a:pathLst>
                <a:path h="1096328" w="2902491">
                  <a:moveTo>
                    <a:pt x="2902491" y="279400"/>
                  </a:moveTo>
                  <a:lnTo>
                    <a:pt x="2902491" y="0"/>
                  </a:lnTo>
                  <a:lnTo>
                    <a:pt x="0" y="0"/>
                  </a:lnTo>
                  <a:lnTo>
                    <a:pt x="0" y="1096328"/>
                  </a:lnTo>
                  <a:lnTo>
                    <a:pt x="2902491" y="1096328"/>
                  </a:lnTo>
                  <a:lnTo>
                    <a:pt x="2902491" y="279400"/>
                  </a:lnTo>
                  <a:close/>
                  <a:moveTo>
                    <a:pt x="2823751" y="279400"/>
                  </a:moveTo>
                  <a:lnTo>
                    <a:pt x="2823751" y="1017588"/>
                  </a:lnTo>
                  <a:lnTo>
                    <a:pt x="78740" y="1017588"/>
                  </a:lnTo>
                  <a:lnTo>
                    <a:pt x="78740" y="78740"/>
                  </a:lnTo>
                  <a:lnTo>
                    <a:pt x="2823751" y="78740"/>
                  </a:lnTo>
                  <a:lnTo>
                    <a:pt x="2823751" y="279400"/>
                  </a:lnTo>
                  <a:close/>
                </a:path>
              </a:pathLst>
            </a:custGeom>
            <a:solidFill>
              <a:srgbClr val="FFDD6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634344" y="6862766"/>
            <a:ext cx="936062" cy="20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ANY+</a:t>
            </a:r>
          </a:p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SOLUTIONS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EB4B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3350" y="647700"/>
            <a:ext cx="10039350" cy="6019562"/>
            <a:chOff x="0" y="0"/>
            <a:chExt cx="13385800" cy="8026083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3385800" cy="8026083"/>
            </a:xfrm>
            <a:custGeom>
              <a:avLst/>
              <a:gdLst/>
              <a:ahLst/>
              <a:cxnLst/>
              <a:rect r="r" b="b" t="t" l="l"/>
              <a:pathLst>
                <a:path h="8026083" w="13385800">
                  <a:moveTo>
                    <a:pt x="0" y="0"/>
                  </a:moveTo>
                  <a:lnTo>
                    <a:pt x="13385800" y="0"/>
                  </a:lnTo>
                  <a:lnTo>
                    <a:pt x="13385800" y="8026083"/>
                  </a:lnTo>
                  <a:lnTo>
                    <a:pt x="0" y="802608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1872948"/>
            <a:ext cx="3638550" cy="3548515"/>
            <a:chOff x="0" y="0"/>
            <a:chExt cx="4851400" cy="473135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725"/>
              <a:ext cx="4851400" cy="18920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83"/>
                </a:lnSpc>
              </a:pPr>
              <a:r>
                <a:rPr lang="en-US" sz="4226">
                  <a:solidFill>
                    <a:srgbClr val="EB4B21"/>
                  </a:solidFill>
                  <a:latin typeface="Norwester"/>
                </a:rPr>
                <a:t>PROPOSED GROWTH STRATEGY 1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459768"/>
              <a:ext cx="4851400" cy="22715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89"/>
                </a:lnSpc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Increase the number of cities served to 15. Let us tap more delivery service companies and provide convenient pick-up points for customers.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4953000" y="1333500"/>
            <a:ext cx="4214908" cy="4667250"/>
            <a:chOff x="0" y="0"/>
            <a:chExt cx="5619877" cy="622300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5642737"/>
              <a:ext cx="292100" cy="257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690"/>
                </a:lnSpc>
              </a:pPr>
              <a:r>
                <a:rPr lang="en-US" sz="1207">
                  <a:solidFill>
                    <a:srgbClr val="EB4B21"/>
                  </a:solidFill>
                  <a:latin typeface="Glacial Indifference"/>
                </a:rPr>
                <a:t>0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540377"/>
              <a:ext cx="292100" cy="257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690"/>
                </a:lnSpc>
              </a:pPr>
              <a:r>
                <a:rPr lang="en-US" sz="1207">
                  <a:solidFill>
                    <a:srgbClr val="EB4B21"/>
                  </a:solidFill>
                  <a:latin typeface="Glacial Indifference"/>
                </a:rPr>
                <a:t>10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438017"/>
              <a:ext cx="292100" cy="257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690"/>
                </a:lnSpc>
              </a:pPr>
              <a:r>
                <a:rPr lang="en-US" sz="1207">
                  <a:solidFill>
                    <a:srgbClr val="EB4B21"/>
                  </a:solidFill>
                  <a:latin typeface="Glacial Indifference"/>
                </a:rPr>
                <a:t>20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335657"/>
              <a:ext cx="292100" cy="257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690"/>
                </a:lnSpc>
              </a:pPr>
              <a:r>
                <a:rPr lang="en-US" sz="1207">
                  <a:solidFill>
                    <a:srgbClr val="EB4B21"/>
                  </a:solidFill>
                  <a:latin typeface="Glacial Indifference"/>
                </a:rPr>
                <a:t>30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233297"/>
              <a:ext cx="292100" cy="257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690"/>
                </a:lnSpc>
              </a:pPr>
              <a:r>
                <a:rPr lang="en-US" sz="1207">
                  <a:solidFill>
                    <a:srgbClr val="EB4B21"/>
                  </a:solidFill>
                  <a:latin typeface="Glacial Indifference"/>
                </a:rPr>
                <a:t>40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30937"/>
              <a:ext cx="292100" cy="257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690"/>
                </a:lnSpc>
              </a:pPr>
              <a:r>
                <a:rPr lang="en-US" sz="1207">
                  <a:solidFill>
                    <a:srgbClr val="EB4B21"/>
                  </a:solidFill>
                  <a:latin typeface="Glacial Indifference"/>
                </a:rPr>
                <a:t>50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87579" y="5868797"/>
              <a:ext cx="990600" cy="257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90"/>
                </a:lnSpc>
              </a:pPr>
              <a:r>
                <a:rPr lang="en-US" sz="1207">
                  <a:solidFill>
                    <a:srgbClr val="EB4B21"/>
                  </a:solidFill>
                  <a:latin typeface="Glacial Indifference"/>
                </a:rPr>
                <a:t>Item 1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298004" y="5868797"/>
              <a:ext cx="990600" cy="257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90"/>
                </a:lnSpc>
              </a:pPr>
              <a:r>
                <a:rPr lang="en-US" sz="1207">
                  <a:solidFill>
                    <a:srgbClr val="EB4B21"/>
                  </a:solidFill>
                  <a:latin typeface="Glacial Indifference"/>
                </a:rPr>
                <a:t>Item 2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2408428" y="5868797"/>
              <a:ext cx="990600" cy="257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90"/>
                </a:lnSpc>
              </a:pPr>
              <a:r>
                <a:rPr lang="en-US" sz="1207">
                  <a:solidFill>
                    <a:srgbClr val="EB4B21"/>
                  </a:solidFill>
                  <a:latin typeface="Glacial Indifference"/>
                </a:rPr>
                <a:t>Item 3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3518852" y="5868797"/>
              <a:ext cx="990600" cy="257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90"/>
                </a:lnSpc>
              </a:pPr>
              <a:r>
                <a:rPr lang="en-US" sz="1207">
                  <a:solidFill>
                    <a:srgbClr val="EB4B21"/>
                  </a:solidFill>
                  <a:latin typeface="Glacial Indifference"/>
                </a:rPr>
                <a:t>Item 4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4629277" y="5868797"/>
              <a:ext cx="990600" cy="257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90"/>
                </a:lnSpc>
              </a:pPr>
              <a:r>
                <a:rPr lang="en-US" sz="1207">
                  <a:solidFill>
                    <a:srgbClr val="EB4B21"/>
                  </a:solidFill>
                  <a:latin typeface="Glacial Indifference"/>
                </a:rPr>
                <a:t>Item 5</a:t>
              </a:r>
            </a:p>
          </p:txBody>
        </p:sp>
        <p:grpSp>
          <p:nvGrpSpPr>
            <p:cNvPr name="Group 19" id="19"/>
            <p:cNvGrpSpPr>
              <a:grpSpLocks noChangeAspect="true"/>
            </p:cNvGrpSpPr>
            <p:nvPr/>
          </p:nvGrpSpPr>
          <p:grpSpPr>
            <a:xfrm rot="0">
              <a:off x="0" y="0"/>
              <a:ext cx="5511800" cy="6223000"/>
              <a:chOff x="0" y="0"/>
              <a:chExt cx="5511800" cy="6223000"/>
            </a:xfrm>
          </p:grpSpPr>
          <p:sp>
            <p:nvSpPr>
              <p:cNvPr name="Freeform 20" id="20"/>
              <p:cNvSpPr/>
              <p:nvPr/>
            </p:nvSpPr>
            <p:spPr>
              <a:xfrm>
                <a:off x="434340" y="5783580"/>
                <a:ext cx="493522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4935220">
                    <a:moveTo>
                      <a:pt x="0" y="12700"/>
                    </a:moveTo>
                    <a:lnTo>
                      <a:pt x="0" y="0"/>
                    </a:lnTo>
                    <a:lnTo>
                      <a:pt x="4935220" y="0"/>
                    </a:lnTo>
                    <a:lnTo>
                      <a:pt x="4935220" y="12700"/>
                    </a:lnTo>
                    <a:close/>
                  </a:path>
                </a:pathLst>
              </a:custGeom>
              <a:solidFill>
                <a:srgbClr val="EB4B21">
                  <a:alpha val="24705"/>
                </a:srgbClr>
              </a:solidFill>
            </p:spPr>
          </p:sp>
          <p:sp>
            <p:nvSpPr>
              <p:cNvPr name="Freeform 21" id="21"/>
              <p:cNvSpPr/>
              <p:nvPr/>
            </p:nvSpPr>
            <p:spPr>
              <a:xfrm>
                <a:off x="434340" y="4681220"/>
                <a:ext cx="493522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4935220">
                    <a:moveTo>
                      <a:pt x="0" y="12700"/>
                    </a:moveTo>
                    <a:lnTo>
                      <a:pt x="0" y="0"/>
                    </a:lnTo>
                    <a:lnTo>
                      <a:pt x="4935220" y="0"/>
                    </a:lnTo>
                    <a:lnTo>
                      <a:pt x="4935220" y="12700"/>
                    </a:lnTo>
                    <a:close/>
                  </a:path>
                </a:pathLst>
              </a:custGeom>
              <a:solidFill>
                <a:srgbClr val="EB4B21">
                  <a:alpha val="24705"/>
                </a:srgbClr>
              </a:solidFill>
            </p:spPr>
          </p:sp>
          <p:sp>
            <p:nvSpPr>
              <p:cNvPr name="Freeform 22" id="22"/>
              <p:cNvSpPr/>
              <p:nvPr/>
            </p:nvSpPr>
            <p:spPr>
              <a:xfrm>
                <a:off x="434340" y="3578860"/>
                <a:ext cx="493522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4935220">
                    <a:moveTo>
                      <a:pt x="0" y="12700"/>
                    </a:moveTo>
                    <a:lnTo>
                      <a:pt x="0" y="0"/>
                    </a:lnTo>
                    <a:lnTo>
                      <a:pt x="4935220" y="0"/>
                    </a:lnTo>
                    <a:lnTo>
                      <a:pt x="4935220" y="12700"/>
                    </a:lnTo>
                    <a:close/>
                  </a:path>
                </a:pathLst>
              </a:custGeom>
              <a:solidFill>
                <a:srgbClr val="EB4B21">
                  <a:alpha val="24705"/>
                </a:srgbClr>
              </a:solidFill>
            </p:spPr>
          </p:sp>
          <p:sp>
            <p:nvSpPr>
              <p:cNvPr name="Freeform 23" id="23"/>
              <p:cNvSpPr/>
              <p:nvPr/>
            </p:nvSpPr>
            <p:spPr>
              <a:xfrm>
                <a:off x="434340" y="2476500"/>
                <a:ext cx="493522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4935220">
                    <a:moveTo>
                      <a:pt x="0" y="12700"/>
                    </a:moveTo>
                    <a:lnTo>
                      <a:pt x="0" y="0"/>
                    </a:lnTo>
                    <a:lnTo>
                      <a:pt x="4935220" y="0"/>
                    </a:lnTo>
                    <a:lnTo>
                      <a:pt x="4935220" y="12700"/>
                    </a:lnTo>
                    <a:close/>
                  </a:path>
                </a:pathLst>
              </a:custGeom>
              <a:solidFill>
                <a:srgbClr val="EB4B21">
                  <a:alpha val="24705"/>
                </a:srgbClr>
              </a:solidFill>
            </p:spPr>
          </p:sp>
          <p:sp>
            <p:nvSpPr>
              <p:cNvPr name="Freeform 24" id="24"/>
              <p:cNvSpPr/>
              <p:nvPr/>
            </p:nvSpPr>
            <p:spPr>
              <a:xfrm>
                <a:off x="434340" y="1374140"/>
                <a:ext cx="493522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4935220">
                    <a:moveTo>
                      <a:pt x="0" y="12700"/>
                    </a:moveTo>
                    <a:lnTo>
                      <a:pt x="0" y="0"/>
                    </a:lnTo>
                    <a:lnTo>
                      <a:pt x="4935220" y="0"/>
                    </a:lnTo>
                    <a:lnTo>
                      <a:pt x="4935220" y="12700"/>
                    </a:lnTo>
                    <a:close/>
                  </a:path>
                </a:pathLst>
              </a:custGeom>
              <a:solidFill>
                <a:srgbClr val="EB4B21">
                  <a:alpha val="24705"/>
                </a:srgbClr>
              </a:solidFill>
            </p:spPr>
          </p:sp>
          <p:sp>
            <p:nvSpPr>
              <p:cNvPr name="Freeform 25" id="25"/>
              <p:cNvSpPr/>
              <p:nvPr/>
            </p:nvSpPr>
            <p:spPr>
              <a:xfrm>
                <a:off x="434340" y="271780"/>
                <a:ext cx="4935220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4935220">
                    <a:moveTo>
                      <a:pt x="0" y="12700"/>
                    </a:moveTo>
                    <a:lnTo>
                      <a:pt x="0" y="0"/>
                    </a:lnTo>
                    <a:lnTo>
                      <a:pt x="4935220" y="0"/>
                    </a:lnTo>
                    <a:lnTo>
                      <a:pt x="4935220" y="12700"/>
                    </a:lnTo>
                    <a:close/>
                  </a:path>
                </a:pathLst>
              </a:custGeom>
              <a:solidFill>
                <a:srgbClr val="EB4B21">
                  <a:alpha val="24705"/>
                </a:srgbClr>
              </a:solidFill>
            </p:spPr>
          </p:sp>
        </p:grpSp>
        <p:grpSp>
          <p:nvGrpSpPr>
            <p:cNvPr name="Group 26" id="26"/>
            <p:cNvGrpSpPr>
              <a:grpSpLocks noChangeAspect="true"/>
            </p:cNvGrpSpPr>
            <p:nvPr/>
          </p:nvGrpSpPr>
          <p:grpSpPr>
            <a:xfrm rot="0">
              <a:off x="0" y="0"/>
              <a:ext cx="5511800" cy="6223000"/>
              <a:chOff x="0" y="0"/>
              <a:chExt cx="5511800" cy="6223000"/>
            </a:xfrm>
          </p:grpSpPr>
          <p:sp>
            <p:nvSpPr>
              <p:cNvPr name="Freeform 27" id="27"/>
              <p:cNvSpPr/>
              <p:nvPr/>
            </p:nvSpPr>
            <p:spPr>
              <a:xfrm>
                <a:off x="657269" y="3338383"/>
                <a:ext cx="1158088" cy="1362842"/>
              </a:xfrm>
              <a:custGeom>
                <a:avLst/>
                <a:gdLst/>
                <a:ahLst/>
                <a:cxnLst/>
                <a:rect r="r" b="b" t="t" l="l"/>
                <a:pathLst>
                  <a:path h="1362842" w="1158088">
                    <a:moveTo>
                      <a:pt x="0" y="1322832"/>
                    </a:moveTo>
                    <a:lnTo>
                      <a:pt x="1110425" y="0"/>
                    </a:lnTo>
                    <a:lnTo>
                      <a:pt x="1158088" y="40010"/>
                    </a:lnTo>
                    <a:lnTo>
                      <a:pt x="47664" y="1362842"/>
                    </a:lnTo>
                    <a:close/>
                  </a:path>
                </a:pathLst>
              </a:custGeom>
              <a:solidFill>
                <a:srgbClr val="FFDD61"/>
              </a:solidFill>
            </p:spPr>
          </p:sp>
          <p:sp>
            <p:nvSpPr>
              <p:cNvPr name="Freeform 28" id="28"/>
              <p:cNvSpPr/>
              <p:nvPr/>
            </p:nvSpPr>
            <p:spPr>
              <a:xfrm>
                <a:off x="1788452" y="3217189"/>
                <a:ext cx="1116572" cy="172162"/>
              </a:xfrm>
              <a:custGeom>
                <a:avLst/>
                <a:gdLst/>
                <a:ahLst/>
                <a:cxnLst/>
                <a:rect r="r" b="b" t="t" l="l"/>
                <a:pathLst>
                  <a:path h="172162" w="1116572">
                    <a:moveTo>
                      <a:pt x="0" y="110236"/>
                    </a:moveTo>
                    <a:lnTo>
                      <a:pt x="1110424" y="0"/>
                    </a:lnTo>
                    <a:lnTo>
                      <a:pt x="1116572" y="61926"/>
                    </a:lnTo>
                    <a:lnTo>
                      <a:pt x="6147" y="172162"/>
                    </a:lnTo>
                    <a:close/>
                  </a:path>
                </a:pathLst>
              </a:custGeom>
              <a:solidFill>
                <a:srgbClr val="FFDD61"/>
              </a:solidFill>
            </p:spPr>
          </p:sp>
          <p:sp>
            <p:nvSpPr>
              <p:cNvPr name="Freeform 29" id="29"/>
              <p:cNvSpPr/>
              <p:nvPr/>
            </p:nvSpPr>
            <p:spPr>
              <a:xfrm>
                <a:off x="2875181" y="1358279"/>
                <a:ext cx="1163962" cy="1905735"/>
              </a:xfrm>
              <a:custGeom>
                <a:avLst/>
                <a:gdLst/>
                <a:ahLst/>
                <a:cxnLst/>
                <a:rect r="r" b="b" t="t" l="l"/>
                <a:pathLst>
                  <a:path h="1905735" w="1163962">
                    <a:moveTo>
                      <a:pt x="0" y="1874011"/>
                    </a:moveTo>
                    <a:lnTo>
                      <a:pt x="1110425" y="0"/>
                    </a:lnTo>
                    <a:lnTo>
                      <a:pt x="1163962" y="31722"/>
                    </a:lnTo>
                    <a:lnTo>
                      <a:pt x="53538" y="1905735"/>
                    </a:lnTo>
                    <a:close/>
                  </a:path>
                </a:pathLst>
              </a:custGeom>
              <a:solidFill>
                <a:srgbClr val="FFDD61"/>
              </a:solidFill>
            </p:spPr>
          </p:sp>
          <p:sp>
            <p:nvSpPr>
              <p:cNvPr name="Freeform 30" id="30"/>
              <p:cNvSpPr/>
              <p:nvPr/>
            </p:nvSpPr>
            <p:spPr>
              <a:xfrm>
                <a:off x="3998540" y="795090"/>
                <a:ext cx="1138093" cy="606921"/>
              </a:xfrm>
              <a:custGeom>
                <a:avLst/>
                <a:gdLst/>
                <a:ahLst/>
                <a:cxnLst/>
                <a:rect r="r" b="b" t="t" l="l"/>
                <a:pathLst>
                  <a:path h="606921" w="1138093">
                    <a:moveTo>
                      <a:pt x="0" y="551180"/>
                    </a:moveTo>
                    <a:lnTo>
                      <a:pt x="1110425" y="0"/>
                    </a:lnTo>
                    <a:lnTo>
                      <a:pt x="1138093" y="55740"/>
                    </a:lnTo>
                    <a:lnTo>
                      <a:pt x="27669" y="606920"/>
                    </a:lnTo>
                    <a:close/>
                  </a:path>
                </a:pathLst>
              </a:custGeom>
              <a:solidFill>
                <a:srgbClr val="FFDD61"/>
              </a:solidFill>
            </p:spPr>
          </p:sp>
          <p:sp>
            <p:nvSpPr>
              <p:cNvPr name="Freeform 31" id="31"/>
              <p:cNvSpPr/>
              <p:nvPr/>
            </p:nvSpPr>
            <p:spPr>
              <a:xfrm>
                <a:off x="587606" y="4583265"/>
                <a:ext cx="186989" cy="195911"/>
              </a:xfrm>
              <a:custGeom>
                <a:avLst/>
                <a:gdLst/>
                <a:ahLst/>
                <a:cxnLst/>
                <a:rect r="r" b="b" t="t" l="l"/>
                <a:pathLst>
                  <a:path h="195911" w="186989">
                    <a:moveTo>
                      <a:pt x="150" y="97955"/>
                    </a:moveTo>
                    <a:cubicBezTo>
                      <a:pt x="0" y="131403"/>
                      <a:pt x="17759" y="162375"/>
                      <a:pt x="46702" y="179143"/>
                    </a:cubicBezTo>
                    <a:cubicBezTo>
                      <a:pt x="75644" y="195910"/>
                      <a:pt x="111346" y="195910"/>
                      <a:pt x="140288" y="179143"/>
                    </a:cubicBezTo>
                    <a:cubicBezTo>
                      <a:pt x="169231" y="162375"/>
                      <a:pt x="186990" y="131403"/>
                      <a:pt x="186840" y="97955"/>
                    </a:cubicBezTo>
                    <a:cubicBezTo>
                      <a:pt x="186990" y="64507"/>
                      <a:pt x="169231" y="33535"/>
                      <a:pt x="140288" y="16767"/>
                    </a:cubicBezTo>
                    <a:cubicBezTo>
                      <a:pt x="111346" y="0"/>
                      <a:pt x="75644" y="0"/>
                      <a:pt x="46702" y="16767"/>
                    </a:cubicBezTo>
                    <a:cubicBezTo>
                      <a:pt x="17759" y="33535"/>
                      <a:pt x="0" y="64507"/>
                      <a:pt x="150" y="97955"/>
                    </a:cubicBezTo>
                    <a:close/>
                  </a:path>
                </a:pathLst>
              </a:custGeom>
              <a:solidFill>
                <a:srgbClr val="FFDD61"/>
              </a:solidFill>
            </p:spPr>
          </p:sp>
          <p:sp>
            <p:nvSpPr>
              <p:cNvPr name="Freeform 32" id="32"/>
              <p:cNvSpPr/>
              <p:nvPr/>
            </p:nvSpPr>
            <p:spPr>
              <a:xfrm>
                <a:off x="1698031" y="3260433"/>
                <a:ext cx="186989" cy="195911"/>
              </a:xfrm>
              <a:custGeom>
                <a:avLst/>
                <a:gdLst/>
                <a:ahLst/>
                <a:cxnLst/>
                <a:rect r="r" b="b" t="t" l="l"/>
                <a:pathLst>
                  <a:path h="195911" w="186989">
                    <a:moveTo>
                      <a:pt x="149" y="97955"/>
                    </a:moveTo>
                    <a:cubicBezTo>
                      <a:pt x="0" y="131403"/>
                      <a:pt x="17758" y="162375"/>
                      <a:pt x="46701" y="179143"/>
                    </a:cubicBezTo>
                    <a:cubicBezTo>
                      <a:pt x="75643" y="195910"/>
                      <a:pt x="111345" y="195910"/>
                      <a:pt x="140288" y="179143"/>
                    </a:cubicBezTo>
                    <a:cubicBezTo>
                      <a:pt x="169230" y="162375"/>
                      <a:pt x="186989" y="131403"/>
                      <a:pt x="186839" y="97955"/>
                    </a:cubicBezTo>
                    <a:cubicBezTo>
                      <a:pt x="186989" y="64507"/>
                      <a:pt x="169230" y="33535"/>
                      <a:pt x="140288" y="16767"/>
                    </a:cubicBezTo>
                    <a:cubicBezTo>
                      <a:pt x="111345" y="0"/>
                      <a:pt x="75643" y="0"/>
                      <a:pt x="46701" y="16767"/>
                    </a:cubicBezTo>
                    <a:cubicBezTo>
                      <a:pt x="17758" y="33535"/>
                      <a:pt x="0" y="64507"/>
                      <a:pt x="149" y="97955"/>
                    </a:cubicBezTo>
                    <a:close/>
                  </a:path>
                </a:pathLst>
              </a:custGeom>
              <a:solidFill>
                <a:srgbClr val="FFDD61"/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>
                <a:off x="2808455" y="3150197"/>
                <a:ext cx="186989" cy="195910"/>
              </a:xfrm>
              <a:custGeom>
                <a:avLst/>
                <a:gdLst/>
                <a:ahLst/>
                <a:cxnLst/>
                <a:rect r="r" b="b" t="t" l="l"/>
                <a:pathLst>
                  <a:path h="195910" w="186989">
                    <a:moveTo>
                      <a:pt x="150" y="97955"/>
                    </a:moveTo>
                    <a:cubicBezTo>
                      <a:pt x="0" y="131403"/>
                      <a:pt x="17759" y="162375"/>
                      <a:pt x="46702" y="179143"/>
                    </a:cubicBezTo>
                    <a:cubicBezTo>
                      <a:pt x="75644" y="195910"/>
                      <a:pt x="111346" y="195910"/>
                      <a:pt x="140288" y="179143"/>
                    </a:cubicBezTo>
                    <a:cubicBezTo>
                      <a:pt x="169231" y="162375"/>
                      <a:pt x="186989" y="131403"/>
                      <a:pt x="186840" y="97955"/>
                    </a:cubicBezTo>
                    <a:cubicBezTo>
                      <a:pt x="186989" y="64507"/>
                      <a:pt x="169231" y="33535"/>
                      <a:pt x="140288" y="16767"/>
                    </a:cubicBezTo>
                    <a:cubicBezTo>
                      <a:pt x="111346" y="0"/>
                      <a:pt x="75644" y="0"/>
                      <a:pt x="46702" y="16767"/>
                    </a:cubicBezTo>
                    <a:cubicBezTo>
                      <a:pt x="17759" y="33535"/>
                      <a:pt x="0" y="64507"/>
                      <a:pt x="150" y="97955"/>
                    </a:cubicBezTo>
                    <a:close/>
                  </a:path>
                </a:pathLst>
              </a:custGeom>
              <a:solidFill>
                <a:srgbClr val="FFDD61"/>
              </a:solidFill>
            </p:spPr>
          </p:sp>
          <p:sp>
            <p:nvSpPr>
              <p:cNvPr name="Freeform 34" id="34"/>
              <p:cNvSpPr/>
              <p:nvPr/>
            </p:nvSpPr>
            <p:spPr>
              <a:xfrm>
                <a:off x="3918880" y="1276185"/>
                <a:ext cx="186989" cy="195911"/>
              </a:xfrm>
              <a:custGeom>
                <a:avLst/>
                <a:gdLst/>
                <a:ahLst/>
                <a:cxnLst/>
                <a:rect r="r" b="b" t="t" l="l"/>
                <a:pathLst>
                  <a:path h="195911" w="186989">
                    <a:moveTo>
                      <a:pt x="149" y="97955"/>
                    </a:moveTo>
                    <a:cubicBezTo>
                      <a:pt x="0" y="131403"/>
                      <a:pt x="17758" y="162375"/>
                      <a:pt x="46701" y="179143"/>
                    </a:cubicBezTo>
                    <a:cubicBezTo>
                      <a:pt x="75644" y="195910"/>
                      <a:pt x="111345" y="195910"/>
                      <a:pt x="140288" y="179143"/>
                    </a:cubicBezTo>
                    <a:cubicBezTo>
                      <a:pt x="169231" y="162375"/>
                      <a:pt x="186989" y="131403"/>
                      <a:pt x="186840" y="97955"/>
                    </a:cubicBezTo>
                    <a:cubicBezTo>
                      <a:pt x="186989" y="64507"/>
                      <a:pt x="169231" y="33535"/>
                      <a:pt x="140288" y="16767"/>
                    </a:cubicBezTo>
                    <a:cubicBezTo>
                      <a:pt x="111345" y="0"/>
                      <a:pt x="75644" y="0"/>
                      <a:pt x="46701" y="16767"/>
                    </a:cubicBezTo>
                    <a:cubicBezTo>
                      <a:pt x="17758" y="33535"/>
                      <a:pt x="0" y="64507"/>
                      <a:pt x="149" y="97955"/>
                    </a:cubicBezTo>
                    <a:close/>
                  </a:path>
                </a:pathLst>
              </a:custGeom>
              <a:solidFill>
                <a:srgbClr val="FFDD61"/>
              </a:solidFill>
            </p:spPr>
          </p:sp>
          <p:sp>
            <p:nvSpPr>
              <p:cNvPr name="Freeform 35" id="35"/>
              <p:cNvSpPr/>
              <p:nvPr/>
            </p:nvSpPr>
            <p:spPr>
              <a:xfrm>
                <a:off x="5029304" y="725005"/>
                <a:ext cx="186989" cy="195911"/>
              </a:xfrm>
              <a:custGeom>
                <a:avLst/>
                <a:gdLst/>
                <a:ahLst/>
                <a:cxnLst/>
                <a:rect r="r" b="b" t="t" l="l"/>
                <a:pathLst>
                  <a:path h="195911" w="186989">
                    <a:moveTo>
                      <a:pt x="150" y="97955"/>
                    </a:moveTo>
                    <a:cubicBezTo>
                      <a:pt x="0" y="131403"/>
                      <a:pt x="17759" y="162375"/>
                      <a:pt x="46701" y="179143"/>
                    </a:cubicBezTo>
                    <a:cubicBezTo>
                      <a:pt x="75644" y="195910"/>
                      <a:pt x="111346" y="195910"/>
                      <a:pt x="140289" y="179143"/>
                    </a:cubicBezTo>
                    <a:cubicBezTo>
                      <a:pt x="169231" y="162375"/>
                      <a:pt x="186990" y="131403"/>
                      <a:pt x="186840" y="97955"/>
                    </a:cubicBezTo>
                    <a:cubicBezTo>
                      <a:pt x="186990" y="64507"/>
                      <a:pt x="169231" y="33535"/>
                      <a:pt x="140289" y="16767"/>
                    </a:cubicBezTo>
                    <a:cubicBezTo>
                      <a:pt x="111346" y="0"/>
                      <a:pt x="75644" y="0"/>
                      <a:pt x="46701" y="16767"/>
                    </a:cubicBezTo>
                    <a:cubicBezTo>
                      <a:pt x="17759" y="33535"/>
                      <a:pt x="0" y="64507"/>
                      <a:pt x="150" y="97955"/>
                    </a:cubicBezTo>
                    <a:close/>
                  </a:path>
                </a:pathLst>
              </a:custGeom>
              <a:solidFill>
                <a:srgbClr val="FFDD61"/>
              </a:solidFill>
            </p:spPr>
          </p:sp>
        </p:grpSp>
      </p:grpSp>
      <p:grpSp>
        <p:nvGrpSpPr>
          <p:cNvPr name="Group 36" id="36"/>
          <p:cNvGrpSpPr/>
          <p:nvPr/>
        </p:nvGrpSpPr>
        <p:grpSpPr>
          <a:xfrm rot="0">
            <a:off x="8553450" y="6772275"/>
            <a:ext cx="1097851" cy="414680"/>
            <a:chOff x="0" y="0"/>
            <a:chExt cx="2902491" cy="1096328"/>
          </a:xfrm>
        </p:grpSpPr>
        <p:sp>
          <p:nvSpPr>
            <p:cNvPr name="Freeform 37" id="37"/>
            <p:cNvSpPr/>
            <p:nvPr/>
          </p:nvSpPr>
          <p:spPr>
            <a:xfrm>
              <a:off x="0" y="0"/>
              <a:ext cx="2902491" cy="1096328"/>
            </a:xfrm>
            <a:custGeom>
              <a:avLst/>
              <a:gdLst/>
              <a:ahLst/>
              <a:cxnLst/>
              <a:rect r="r" b="b" t="t" l="l"/>
              <a:pathLst>
                <a:path h="1096328" w="2902491">
                  <a:moveTo>
                    <a:pt x="2902491" y="279400"/>
                  </a:moveTo>
                  <a:lnTo>
                    <a:pt x="2902491" y="0"/>
                  </a:lnTo>
                  <a:lnTo>
                    <a:pt x="0" y="0"/>
                  </a:lnTo>
                  <a:lnTo>
                    <a:pt x="0" y="1096328"/>
                  </a:lnTo>
                  <a:lnTo>
                    <a:pt x="2902491" y="1096328"/>
                  </a:lnTo>
                  <a:lnTo>
                    <a:pt x="2902491" y="279400"/>
                  </a:lnTo>
                  <a:close/>
                  <a:moveTo>
                    <a:pt x="2823751" y="279400"/>
                  </a:moveTo>
                  <a:lnTo>
                    <a:pt x="2823751" y="1017588"/>
                  </a:lnTo>
                  <a:lnTo>
                    <a:pt x="78740" y="1017588"/>
                  </a:lnTo>
                  <a:lnTo>
                    <a:pt x="78740" y="78740"/>
                  </a:lnTo>
                  <a:lnTo>
                    <a:pt x="2823751" y="78740"/>
                  </a:lnTo>
                  <a:lnTo>
                    <a:pt x="2823751" y="279400"/>
                  </a:lnTo>
                  <a:close/>
                </a:path>
              </a:pathLst>
            </a:custGeom>
            <a:solidFill>
              <a:srgbClr val="FFDD61"/>
            </a:solidFill>
          </p:spPr>
        </p:sp>
      </p:grpSp>
      <p:sp>
        <p:nvSpPr>
          <p:cNvPr name="TextBox 38" id="38"/>
          <p:cNvSpPr txBox="true"/>
          <p:nvPr/>
        </p:nvSpPr>
        <p:spPr>
          <a:xfrm rot="0">
            <a:off x="8634344" y="6862766"/>
            <a:ext cx="936062" cy="20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ANY+</a:t>
            </a:r>
          </a:p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SOLUTIONS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3350" y="-114300"/>
            <a:ext cx="4914757" cy="7543800"/>
            <a:chOff x="0" y="0"/>
            <a:chExt cx="6553009" cy="100584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566" t="0" r="6566" b="0"/>
            <a:stretch>
              <a:fillRect/>
            </a:stretch>
          </p:blipFill>
          <p:spPr>
            <a:xfrm>
              <a:off x="0" y="0"/>
              <a:ext cx="6553009" cy="100584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5448300" y="577548"/>
            <a:ext cx="3638550" cy="3548515"/>
            <a:chOff x="0" y="0"/>
            <a:chExt cx="4851400" cy="473135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725"/>
              <a:ext cx="4851400" cy="18920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183"/>
                </a:lnSpc>
              </a:pPr>
              <a:r>
                <a:rPr lang="en-US" sz="4226">
                  <a:solidFill>
                    <a:srgbClr val="EB4B21"/>
                  </a:solidFill>
                  <a:latin typeface="Norwester"/>
                </a:rPr>
                <a:t>PROPOSED GROWTH STRATEGY 2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459768"/>
              <a:ext cx="4851400" cy="22715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789"/>
                </a:lnSpc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Since our current customers are young professionals, let us expand our target customers to home decision makers and people living in apartments.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553450" y="6772275"/>
            <a:ext cx="1097851" cy="414680"/>
            <a:chOff x="0" y="0"/>
            <a:chExt cx="2902491" cy="1096328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2902491" cy="1096328"/>
            </a:xfrm>
            <a:custGeom>
              <a:avLst/>
              <a:gdLst/>
              <a:ahLst/>
              <a:cxnLst/>
              <a:rect r="r" b="b" t="t" l="l"/>
              <a:pathLst>
                <a:path h="1096328" w="2902491">
                  <a:moveTo>
                    <a:pt x="2902491" y="279400"/>
                  </a:moveTo>
                  <a:lnTo>
                    <a:pt x="2902491" y="0"/>
                  </a:lnTo>
                  <a:lnTo>
                    <a:pt x="0" y="0"/>
                  </a:lnTo>
                  <a:lnTo>
                    <a:pt x="0" y="1096328"/>
                  </a:lnTo>
                  <a:lnTo>
                    <a:pt x="2902491" y="1096328"/>
                  </a:lnTo>
                  <a:lnTo>
                    <a:pt x="2902491" y="279400"/>
                  </a:lnTo>
                  <a:close/>
                  <a:moveTo>
                    <a:pt x="2823751" y="279400"/>
                  </a:moveTo>
                  <a:lnTo>
                    <a:pt x="2823751" y="1017588"/>
                  </a:lnTo>
                  <a:lnTo>
                    <a:pt x="78740" y="1017588"/>
                  </a:lnTo>
                  <a:lnTo>
                    <a:pt x="78740" y="78740"/>
                  </a:lnTo>
                  <a:lnTo>
                    <a:pt x="2823751" y="78740"/>
                  </a:lnTo>
                  <a:lnTo>
                    <a:pt x="2823751" y="279400"/>
                  </a:lnTo>
                  <a:close/>
                </a:path>
              </a:pathLst>
            </a:custGeom>
            <a:solidFill>
              <a:srgbClr val="FFDD6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8634344" y="6862766"/>
            <a:ext cx="936062" cy="20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ANY+</a:t>
            </a:r>
          </a:p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SOLUTIONS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7062" t="0" r="0" b="706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1450" y="-38100"/>
            <a:ext cx="10077450" cy="2743148"/>
            <a:chOff x="0" y="0"/>
            <a:chExt cx="13436600" cy="3657531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3436600" cy="3657531"/>
            </a:xfrm>
            <a:custGeom>
              <a:avLst/>
              <a:gdLst/>
              <a:ahLst/>
              <a:cxnLst/>
              <a:rect r="r" b="b" t="t" l="l"/>
              <a:pathLst>
                <a:path h="3657531" w="13436600">
                  <a:moveTo>
                    <a:pt x="0" y="0"/>
                  </a:moveTo>
                  <a:lnTo>
                    <a:pt x="13436600" y="0"/>
                  </a:lnTo>
                  <a:lnTo>
                    <a:pt x="13436600" y="3657531"/>
                  </a:lnTo>
                  <a:lnTo>
                    <a:pt x="0" y="365753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47700" y="587073"/>
            <a:ext cx="8439963" cy="1472065"/>
            <a:chOff x="0" y="0"/>
            <a:chExt cx="11253285" cy="196275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725"/>
              <a:ext cx="11252402" cy="7617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83"/>
                </a:lnSpc>
              </a:pPr>
              <a:r>
                <a:rPr lang="en-US" sz="4226">
                  <a:solidFill>
                    <a:srgbClr val="EB4B21"/>
                  </a:solidFill>
                  <a:latin typeface="Norwester"/>
                </a:rPr>
                <a:t>PROPOSED GROWTH STRATEGY 3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088168"/>
              <a:ext cx="11253285" cy="8745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89"/>
                </a:lnSpc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Create an online website and mobile app where orders will be received. This will be a great supplement to the phone-only method.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553450" y="6772275"/>
            <a:ext cx="1097851" cy="414680"/>
            <a:chOff x="0" y="0"/>
            <a:chExt cx="2902491" cy="1096328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2902491" cy="1096328"/>
            </a:xfrm>
            <a:custGeom>
              <a:avLst/>
              <a:gdLst/>
              <a:ahLst/>
              <a:cxnLst/>
              <a:rect r="r" b="b" t="t" l="l"/>
              <a:pathLst>
                <a:path h="1096328" w="2902491">
                  <a:moveTo>
                    <a:pt x="2902491" y="279400"/>
                  </a:moveTo>
                  <a:lnTo>
                    <a:pt x="2902491" y="0"/>
                  </a:lnTo>
                  <a:lnTo>
                    <a:pt x="0" y="0"/>
                  </a:lnTo>
                  <a:lnTo>
                    <a:pt x="0" y="1096328"/>
                  </a:lnTo>
                  <a:lnTo>
                    <a:pt x="2902491" y="1096328"/>
                  </a:lnTo>
                  <a:lnTo>
                    <a:pt x="2902491" y="279400"/>
                  </a:lnTo>
                  <a:close/>
                  <a:moveTo>
                    <a:pt x="2823751" y="279400"/>
                  </a:moveTo>
                  <a:lnTo>
                    <a:pt x="2823751" y="1017588"/>
                  </a:lnTo>
                  <a:lnTo>
                    <a:pt x="78740" y="1017588"/>
                  </a:lnTo>
                  <a:lnTo>
                    <a:pt x="78740" y="78740"/>
                  </a:lnTo>
                  <a:lnTo>
                    <a:pt x="2823751" y="78740"/>
                  </a:lnTo>
                  <a:lnTo>
                    <a:pt x="2823751" y="279400"/>
                  </a:lnTo>
                  <a:close/>
                </a:path>
              </a:pathLst>
            </a:custGeom>
            <a:solidFill>
              <a:srgbClr val="FFDD6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8634344" y="6862766"/>
            <a:ext cx="936062" cy="20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ANY+</a:t>
            </a:r>
          </a:p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SOLUTIONS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52400" y="365760"/>
            <a:ext cx="5852160" cy="58521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4B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6750" y="644223"/>
            <a:ext cx="8439301" cy="549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83"/>
              </a:lnSpc>
            </a:pPr>
            <a:r>
              <a:rPr lang="en-US" sz="4226">
                <a:solidFill>
                  <a:srgbClr val="FFFFFF"/>
                </a:solidFill>
                <a:latin typeface="Norwester"/>
              </a:rPr>
              <a:t>TIMELINE OF ACTIVITIES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867025" y="1809750"/>
            <a:ext cx="1846813" cy="1846813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2867025" y="2263013"/>
            <a:ext cx="1847850" cy="3034626"/>
            <a:chOff x="0" y="0"/>
            <a:chExt cx="2463800" cy="404616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533400" y="123825"/>
              <a:ext cx="1397000" cy="11820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75"/>
                </a:lnSpc>
              </a:pPr>
              <a:r>
                <a:rPr lang="en-US" sz="6439">
                  <a:solidFill>
                    <a:srgbClr val="EB4B21"/>
                  </a:solidFill>
                  <a:latin typeface="Norwester"/>
                </a:rPr>
                <a:t>Q2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244482"/>
              <a:ext cx="2463800" cy="18016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89"/>
                </a:lnSpc>
              </a:pPr>
              <a:r>
                <a:rPr lang="en-US" sz="2113">
                  <a:solidFill>
                    <a:srgbClr val="FFFFFF"/>
                  </a:solidFill>
                  <a:latin typeface="Glacial Indifference"/>
                </a:rPr>
                <a:t>Create online and offline advertising materials</a:t>
              </a:r>
            </a:p>
          </p:txBody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66750" y="1809750"/>
            <a:ext cx="1846813" cy="1846813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647700" y="2263013"/>
            <a:ext cx="1847850" cy="3387051"/>
            <a:chOff x="0" y="0"/>
            <a:chExt cx="2463800" cy="451606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533400" y="123825"/>
              <a:ext cx="1397000" cy="11820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75"/>
                </a:lnSpc>
              </a:pPr>
              <a:r>
                <a:rPr lang="en-US" sz="6439">
                  <a:solidFill>
                    <a:srgbClr val="EB4B21"/>
                  </a:solidFill>
                  <a:latin typeface="Norwester"/>
                </a:rPr>
                <a:t>Q1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244482"/>
              <a:ext cx="2463800" cy="22715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89"/>
                </a:lnSpc>
              </a:pPr>
              <a:r>
                <a:rPr lang="en-US" sz="2113">
                  <a:solidFill>
                    <a:srgbClr val="FFFFFF"/>
                  </a:solidFill>
                  <a:latin typeface="Glacial Indifference"/>
                </a:rPr>
                <a:t>Finalize additional delivery service companies &amp; pick-up points</a:t>
              </a:r>
            </a:p>
          </p:txBody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248525" y="1828800"/>
            <a:ext cx="1846813" cy="1846813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 rot="0">
            <a:off x="7229475" y="2291588"/>
            <a:ext cx="1847850" cy="2015451"/>
            <a:chOff x="0" y="0"/>
            <a:chExt cx="2463800" cy="2687267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533400" y="123825"/>
              <a:ext cx="1397000" cy="11820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75"/>
                </a:lnSpc>
              </a:pPr>
              <a:r>
                <a:rPr lang="en-US" sz="6439">
                  <a:solidFill>
                    <a:srgbClr val="EB4B21"/>
                  </a:solidFill>
                  <a:latin typeface="Norwester"/>
                </a:rPr>
                <a:t>Q4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2231782"/>
              <a:ext cx="2463800" cy="4554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89"/>
                </a:lnSpc>
              </a:pPr>
              <a:r>
                <a:rPr lang="en-US" sz="2113">
                  <a:solidFill>
                    <a:srgbClr val="FFFFFF"/>
                  </a:solidFill>
                  <a:latin typeface="Glacial Indifference"/>
                </a:rPr>
                <a:t>Measurement</a:t>
              </a:r>
            </a:p>
          </p:txBody>
        </p:sp>
      </p:grpSp>
      <p:pic>
        <p:nvPicPr>
          <p:cNvPr name="Picture 15" id="1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057775" y="1819275"/>
            <a:ext cx="1846813" cy="1846813"/>
          </a:xfrm>
          <a:prstGeom prst="rect">
            <a:avLst/>
          </a:prstGeom>
        </p:spPr>
      </p:pic>
      <p:grpSp>
        <p:nvGrpSpPr>
          <p:cNvPr name="Group 16" id="16"/>
          <p:cNvGrpSpPr/>
          <p:nvPr/>
        </p:nvGrpSpPr>
        <p:grpSpPr>
          <a:xfrm rot="0">
            <a:off x="5038725" y="2282063"/>
            <a:ext cx="1847850" cy="2339301"/>
            <a:chOff x="0" y="0"/>
            <a:chExt cx="2463800" cy="3119067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533400" y="123825"/>
              <a:ext cx="1397000" cy="11820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75"/>
                </a:lnSpc>
              </a:pPr>
              <a:r>
                <a:rPr lang="en-US" sz="6439">
                  <a:solidFill>
                    <a:srgbClr val="EB4B21"/>
                  </a:solidFill>
                  <a:latin typeface="Norwester"/>
                </a:rPr>
                <a:t>Q3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2244482"/>
              <a:ext cx="2463800" cy="8745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89"/>
                </a:lnSpc>
              </a:pPr>
              <a:r>
                <a:rPr lang="en-US" sz="2113">
                  <a:solidFill>
                    <a:srgbClr val="FFFFFF"/>
                  </a:solidFill>
                  <a:latin typeface="Glacial Indifference"/>
                </a:rPr>
                <a:t>Launch website &amp; app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553450" y="6772275"/>
            <a:ext cx="1097851" cy="414680"/>
            <a:chOff x="0" y="0"/>
            <a:chExt cx="2902491" cy="1096328"/>
          </a:xfrm>
        </p:grpSpPr>
        <p:sp>
          <p:nvSpPr>
            <p:cNvPr name="Freeform 20" id="20"/>
            <p:cNvSpPr/>
            <p:nvPr/>
          </p:nvSpPr>
          <p:spPr>
            <a:xfrm>
              <a:off x="0" y="0"/>
              <a:ext cx="2902491" cy="1096328"/>
            </a:xfrm>
            <a:custGeom>
              <a:avLst/>
              <a:gdLst/>
              <a:ahLst/>
              <a:cxnLst/>
              <a:rect r="r" b="b" t="t" l="l"/>
              <a:pathLst>
                <a:path h="1096328" w="2902491">
                  <a:moveTo>
                    <a:pt x="2902491" y="279400"/>
                  </a:moveTo>
                  <a:lnTo>
                    <a:pt x="2902491" y="0"/>
                  </a:lnTo>
                  <a:lnTo>
                    <a:pt x="0" y="0"/>
                  </a:lnTo>
                  <a:lnTo>
                    <a:pt x="0" y="1096328"/>
                  </a:lnTo>
                  <a:lnTo>
                    <a:pt x="2902491" y="1096328"/>
                  </a:lnTo>
                  <a:lnTo>
                    <a:pt x="2902491" y="279400"/>
                  </a:lnTo>
                  <a:close/>
                  <a:moveTo>
                    <a:pt x="2823751" y="279400"/>
                  </a:moveTo>
                  <a:lnTo>
                    <a:pt x="2823751" y="1017588"/>
                  </a:lnTo>
                  <a:lnTo>
                    <a:pt x="78740" y="1017588"/>
                  </a:lnTo>
                  <a:lnTo>
                    <a:pt x="78740" y="78740"/>
                  </a:lnTo>
                  <a:lnTo>
                    <a:pt x="2823751" y="78740"/>
                  </a:lnTo>
                  <a:lnTo>
                    <a:pt x="2823751" y="279400"/>
                  </a:lnTo>
                  <a:close/>
                </a:path>
              </a:pathLst>
            </a:custGeom>
            <a:solidFill>
              <a:srgbClr val="FFDD61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8634344" y="6862766"/>
            <a:ext cx="936062" cy="20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ANY+</a:t>
            </a:r>
          </a:p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SOLUTIONS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11166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1450" y="-38100"/>
            <a:ext cx="10077450" cy="3314573"/>
            <a:chOff x="0" y="0"/>
            <a:chExt cx="13436600" cy="4419431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3436600" cy="4419431"/>
            </a:xfrm>
            <a:custGeom>
              <a:avLst/>
              <a:gdLst/>
              <a:ahLst/>
              <a:cxnLst/>
              <a:rect r="r" b="b" t="t" l="l"/>
              <a:pathLst>
                <a:path h="4419431" w="13436600">
                  <a:moveTo>
                    <a:pt x="0" y="0"/>
                  </a:moveTo>
                  <a:lnTo>
                    <a:pt x="13436600" y="0"/>
                  </a:lnTo>
                  <a:lnTo>
                    <a:pt x="13436600" y="4419431"/>
                  </a:lnTo>
                  <a:lnTo>
                    <a:pt x="0" y="4419431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66750" y="568023"/>
            <a:ext cx="8420100" cy="2072139"/>
            <a:chOff x="0" y="0"/>
            <a:chExt cx="11226800" cy="276285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725"/>
              <a:ext cx="5766189" cy="11935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83"/>
                </a:lnSpc>
              </a:pPr>
              <a:r>
                <a:rPr lang="en-US" sz="4226">
                  <a:solidFill>
                    <a:srgbClr val="EB4B21"/>
                  </a:solidFill>
                  <a:latin typeface="Norwester"/>
                </a:rPr>
                <a:t>ADDITIONAL RECOMMENDATIONS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6375400" y="21367"/>
              <a:ext cx="4851400" cy="27414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348877" indent="-174438" lvl="1">
                <a:lnSpc>
                  <a:spcPts val="2789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Improve customer service on social media &amp; phone</a:t>
              </a:r>
            </a:p>
            <a:p>
              <a:pPr marL="348877" indent="-174438" lvl="1">
                <a:lnSpc>
                  <a:spcPts val="2789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Answer feedback received on website</a:t>
              </a:r>
            </a:p>
            <a:p>
              <a:pPr marL="348877" indent="-174438" lvl="1">
                <a:lnSpc>
                  <a:spcPts val="2789"/>
                </a:lnSpc>
                <a:buFont typeface="Arial"/>
                <a:buChar char="•"/>
              </a:pPr>
              <a:r>
                <a:rPr lang="en-US" sz="2113">
                  <a:solidFill>
                    <a:srgbClr val="000000"/>
                  </a:solidFill>
                  <a:latin typeface="Glacial Indifference"/>
                </a:rPr>
                <a:t>Regularly update social media pages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8553450" y="6772275"/>
            <a:ext cx="1097851" cy="414680"/>
            <a:chOff x="0" y="0"/>
            <a:chExt cx="2902491" cy="1096328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2902491" cy="1096328"/>
            </a:xfrm>
            <a:custGeom>
              <a:avLst/>
              <a:gdLst/>
              <a:ahLst/>
              <a:cxnLst/>
              <a:rect r="r" b="b" t="t" l="l"/>
              <a:pathLst>
                <a:path h="1096328" w="2902491">
                  <a:moveTo>
                    <a:pt x="2902491" y="279400"/>
                  </a:moveTo>
                  <a:lnTo>
                    <a:pt x="2902491" y="0"/>
                  </a:lnTo>
                  <a:lnTo>
                    <a:pt x="0" y="0"/>
                  </a:lnTo>
                  <a:lnTo>
                    <a:pt x="0" y="1096328"/>
                  </a:lnTo>
                  <a:lnTo>
                    <a:pt x="2902491" y="1096328"/>
                  </a:lnTo>
                  <a:lnTo>
                    <a:pt x="2902491" y="279400"/>
                  </a:lnTo>
                  <a:close/>
                  <a:moveTo>
                    <a:pt x="2823751" y="279400"/>
                  </a:moveTo>
                  <a:lnTo>
                    <a:pt x="2823751" y="1017588"/>
                  </a:lnTo>
                  <a:lnTo>
                    <a:pt x="78740" y="1017588"/>
                  </a:lnTo>
                  <a:lnTo>
                    <a:pt x="78740" y="78740"/>
                  </a:lnTo>
                  <a:lnTo>
                    <a:pt x="2823751" y="78740"/>
                  </a:lnTo>
                  <a:lnTo>
                    <a:pt x="2823751" y="279400"/>
                  </a:lnTo>
                  <a:close/>
                </a:path>
              </a:pathLst>
            </a:custGeom>
            <a:solidFill>
              <a:srgbClr val="FFDD61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8634344" y="6862766"/>
            <a:ext cx="936062" cy="20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222222"/>
                </a:solidFill>
                <a:latin typeface="Glacial Indifference"/>
              </a:rPr>
              <a:t>ANY+</a:t>
            </a:r>
          </a:p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222222"/>
                </a:solidFill>
                <a:latin typeface="Glacial Indifference"/>
              </a:rPr>
              <a:t>SOLUTIONS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4B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685800" y="3924300"/>
            <a:ext cx="1942973" cy="1942973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20303" r="-78341" t="-20629" b="-11966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2844800" y="3924300"/>
            <a:ext cx="1942973" cy="1942973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33791" r="-40416" t="-14225" b="-1841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673100" y="647700"/>
            <a:ext cx="1942973" cy="1942973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2553" r="-25224" t="-66239" b="-18483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2838450" y="647700"/>
            <a:ext cx="1942973" cy="1942973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36553" r="-13539" t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676275" y="2861453"/>
            <a:ext cx="1919118" cy="268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91"/>
              </a:lnSpc>
            </a:pPr>
            <a:r>
              <a:rPr lang="en-US" b="true" sz="1811" spc="199">
                <a:solidFill>
                  <a:srgbClr val="FFDD61"/>
                </a:solidFill>
                <a:latin typeface="Glacial Indifference"/>
              </a:rPr>
              <a:t>JULIUS MCPHEE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838450" y="2861453"/>
            <a:ext cx="1919118" cy="49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91"/>
              </a:lnSpc>
            </a:pPr>
            <a:r>
              <a:rPr lang="en-US" b="true" sz="1811" spc="199">
                <a:solidFill>
                  <a:srgbClr val="FFDD61"/>
                </a:solidFill>
                <a:latin typeface="Glacial Indifference"/>
              </a:rPr>
              <a:t>ANTHONY LAWSON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847975" y="6138053"/>
            <a:ext cx="1919118" cy="49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91"/>
              </a:lnSpc>
            </a:pPr>
            <a:r>
              <a:rPr lang="en-US" b="true" sz="1811" spc="199">
                <a:solidFill>
                  <a:srgbClr val="FFDD61"/>
                </a:solidFill>
                <a:latin typeface="Glacial Indifference"/>
              </a:rPr>
              <a:t>JULIENNE LAWRENCE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5800" y="6138053"/>
            <a:ext cx="1919118" cy="49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91"/>
              </a:lnSpc>
            </a:pPr>
            <a:r>
              <a:rPr lang="en-US" b="true" sz="1811" spc="199">
                <a:solidFill>
                  <a:srgbClr val="FFDD61"/>
                </a:solidFill>
                <a:latin typeface="Glacial Indifference"/>
              </a:rPr>
              <a:t>CHRISTELLE LOPEZ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448300" y="672798"/>
            <a:ext cx="3638550" cy="1931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183"/>
              </a:lnSpc>
            </a:pPr>
            <a:r>
              <a:rPr lang="en-US" sz="4226">
                <a:solidFill>
                  <a:srgbClr val="FFFFFF"/>
                </a:solidFill>
                <a:latin typeface="Norwester"/>
              </a:rPr>
              <a:t>ANY+ SOLUTIONS MARKETING TEAM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8553450" y="6772275"/>
            <a:ext cx="1097851" cy="414680"/>
            <a:chOff x="0" y="0"/>
            <a:chExt cx="2902491" cy="1096328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2902491" cy="1096328"/>
            </a:xfrm>
            <a:custGeom>
              <a:avLst/>
              <a:gdLst/>
              <a:ahLst/>
              <a:cxnLst/>
              <a:rect r="r" b="b" t="t" l="l"/>
              <a:pathLst>
                <a:path h="1096328" w="2902491">
                  <a:moveTo>
                    <a:pt x="2902491" y="279400"/>
                  </a:moveTo>
                  <a:lnTo>
                    <a:pt x="2902491" y="0"/>
                  </a:lnTo>
                  <a:lnTo>
                    <a:pt x="0" y="0"/>
                  </a:lnTo>
                  <a:lnTo>
                    <a:pt x="0" y="1096328"/>
                  </a:lnTo>
                  <a:lnTo>
                    <a:pt x="2902491" y="1096328"/>
                  </a:lnTo>
                  <a:lnTo>
                    <a:pt x="2902491" y="279400"/>
                  </a:lnTo>
                  <a:close/>
                  <a:moveTo>
                    <a:pt x="2823751" y="279400"/>
                  </a:moveTo>
                  <a:lnTo>
                    <a:pt x="2823751" y="1017588"/>
                  </a:lnTo>
                  <a:lnTo>
                    <a:pt x="78740" y="1017588"/>
                  </a:lnTo>
                  <a:lnTo>
                    <a:pt x="78740" y="78740"/>
                  </a:lnTo>
                  <a:lnTo>
                    <a:pt x="2823751" y="78740"/>
                  </a:lnTo>
                  <a:lnTo>
                    <a:pt x="2823751" y="279400"/>
                  </a:lnTo>
                  <a:close/>
                </a:path>
              </a:pathLst>
            </a:custGeom>
            <a:solidFill>
              <a:srgbClr val="FFDD61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8634344" y="6862766"/>
            <a:ext cx="936062" cy="205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ANY+</a:t>
            </a:r>
          </a:p>
          <a:p>
            <a:pPr algn="ctr">
              <a:lnSpc>
                <a:spcPts val="933"/>
              </a:lnSpc>
            </a:pPr>
            <a:r>
              <a:rPr lang="en-US" b="true" sz="915" spc="137">
                <a:solidFill>
                  <a:srgbClr val="FFDD61"/>
                </a:solidFill>
                <a:latin typeface="Glacial Indifference"/>
              </a:rPr>
              <a:t>SOLUTIONS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DADp8E9L3KE</dc:identifier>
  <dcterms:modified xsi:type="dcterms:W3CDTF">2011-08-01T06:04:30Z</dcterms:modified>
  <cp:revision>1</cp:revision>
  <dc:title>Yellow Food Marketing Proposal Presentation</dc:title>
</cp:coreProperties>
</file>

<file path=docProps/thumbnail.jpeg>
</file>